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1" r:id="rId2"/>
    <p:sldId id="350" r:id="rId3"/>
    <p:sldId id="351" r:id="rId4"/>
    <p:sldId id="334" r:id="rId5"/>
    <p:sldId id="336" r:id="rId6"/>
    <p:sldId id="338" r:id="rId7"/>
    <p:sldId id="340" r:id="rId8"/>
    <p:sldId id="342" r:id="rId9"/>
    <p:sldId id="344" r:id="rId10"/>
    <p:sldId id="343" r:id="rId11"/>
    <p:sldId id="353" r:id="rId12"/>
    <p:sldId id="347" r:id="rId13"/>
    <p:sldId id="346" r:id="rId14"/>
    <p:sldId id="349" r:id="rId15"/>
    <p:sldId id="348" r:id="rId16"/>
    <p:sldId id="352" r:id="rId17"/>
    <p:sldId id="306" r:id="rId18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792F"/>
    <a:srgbClr val="F58345"/>
    <a:srgbClr val="4AB3CD"/>
    <a:srgbClr val="FBB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7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727" tIns="45865" rIns="91727" bIns="4586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727" tIns="45865" rIns="91727" bIns="45865" rtlCol="0"/>
          <a:lstStyle>
            <a:lvl1pPr algn="r">
              <a:defRPr sz="1200"/>
            </a:lvl1pPr>
          </a:lstStyle>
          <a:p>
            <a:fld id="{32AE1858-D6C4-4AD1-A2CC-DDF6EC74E80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4958" cy="496888"/>
          </a:xfrm>
          <a:prstGeom prst="rect">
            <a:avLst/>
          </a:prstGeom>
        </p:spPr>
        <p:txBody>
          <a:bodyPr vert="horz" lIns="91727" tIns="45865" rIns="91727" bIns="4586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1098" y="9429752"/>
            <a:ext cx="2944958" cy="496888"/>
          </a:xfrm>
          <a:prstGeom prst="rect">
            <a:avLst/>
          </a:prstGeom>
        </p:spPr>
        <p:txBody>
          <a:bodyPr vert="horz" lIns="91727" tIns="45865" rIns="91727" bIns="45865" rtlCol="0" anchor="b"/>
          <a:lstStyle>
            <a:lvl1pPr algn="r">
              <a:defRPr sz="1200"/>
            </a:lvl1pPr>
          </a:lstStyle>
          <a:p>
            <a:fld id="{2D64DEBB-BAFE-4408-91FB-8BE50288A9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0464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8056"/>
          </a:xfrm>
          <a:prstGeom prst="rect">
            <a:avLst/>
          </a:prstGeom>
        </p:spPr>
        <p:txBody>
          <a:bodyPr vert="horz" lIns="91727" tIns="45865" rIns="91727" bIns="4586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8" y="1"/>
            <a:ext cx="2945659" cy="498056"/>
          </a:xfrm>
          <a:prstGeom prst="rect">
            <a:avLst/>
          </a:prstGeom>
        </p:spPr>
        <p:txBody>
          <a:bodyPr vert="horz" lIns="91727" tIns="45865" rIns="91727" bIns="45865" rtlCol="0"/>
          <a:lstStyle>
            <a:lvl1pPr algn="r">
              <a:defRPr sz="1200"/>
            </a:lvl1pPr>
          </a:lstStyle>
          <a:p>
            <a:fld id="{F1445B32-C4BA-4E65-9D21-C698C0E19A42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7" tIns="45865" rIns="91727" bIns="4586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8"/>
            <a:ext cx="5438140" cy="3908614"/>
          </a:xfrm>
          <a:prstGeom prst="rect">
            <a:avLst/>
          </a:prstGeom>
        </p:spPr>
        <p:txBody>
          <a:bodyPr vert="horz" lIns="91727" tIns="45865" rIns="91727" bIns="45865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4" y="9428587"/>
            <a:ext cx="2945659" cy="498054"/>
          </a:xfrm>
          <a:prstGeom prst="rect">
            <a:avLst/>
          </a:prstGeom>
        </p:spPr>
        <p:txBody>
          <a:bodyPr vert="horz" lIns="91727" tIns="45865" rIns="91727" bIns="4586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8" y="9428587"/>
            <a:ext cx="2945659" cy="498054"/>
          </a:xfrm>
          <a:prstGeom prst="rect">
            <a:avLst/>
          </a:prstGeom>
        </p:spPr>
        <p:txBody>
          <a:bodyPr vert="horz" lIns="91727" tIns="45865" rIns="91727" bIns="45865" rtlCol="0" anchor="b"/>
          <a:lstStyle>
            <a:lvl1pPr algn="r">
              <a:defRPr sz="1200"/>
            </a:lvl1pPr>
          </a:lstStyle>
          <a:p>
            <a:fld id="{478A0983-E8AE-4767-B9BC-5B6B32F81C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80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altLang="pt-BR"/>
              <a:t>O logotipo da entidade pode ser substituído pelos logos das distritais ou dos Conselhos na CAPA da apresentação. </a:t>
            </a: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9B49B6-3B79-4EAB-90F3-01A85EDD949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516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18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795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91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246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37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26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10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73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206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2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67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DB04B-78A1-41B8-B05C-C021ADBE3CA4}" type="datetimeFigureOut">
              <a:rPr lang="pt-BR" smtClean="0"/>
              <a:pPr/>
              <a:t>29/07/2021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DC69E-098C-4C28-A024-139FDE19F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04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Word_Document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Document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Word_Document3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emf"/><Relationship Id="rId4" Type="http://schemas.openxmlformats.org/officeDocument/2006/relationships/package" Target="../embeddings/Microsoft_Word_Document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0326"/>
            <a:ext cx="12204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4709594" y="2402311"/>
            <a:ext cx="17004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bg1"/>
                </a:solidFill>
              </a:rPr>
              <a:t>Empregado dá suporte e se envolve com a empresa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0" y="0"/>
            <a:ext cx="12192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/>
              <a:t>Estatísticas Básicas Julho/2021</a:t>
            </a:r>
            <a:endParaRPr lang="pt-BR" sz="2000" b="1" dirty="0"/>
          </a:p>
          <a:p>
            <a:pPr algn="ctr"/>
            <a:r>
              <a:rPr lang="pt-BR" sz="54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ACSP - IEGV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016" y="3484638"/>
            <a:ext cx="3134868" cy="316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454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0326"/>
            <a:ext cx="12204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-2"/>
            <a:ext cx="12192000" cy="8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Índice de Volume de Serviços: Dezembro 2012 – Maio 2021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(% Mês Ano Anterior x Últimos 12 Meses            FIG. 8</a:t>
            </a:r>
          </a:p>
        </p:txBody>
      </p:sp>
      <p:sp>
        <p:nvSpPr>
          <p:cNvPr id="9" name="Retângulo 8"/>
          <p:cNvSpPr/>
          <p:nvPr/>
        </p:nvSpPr>
        <p:spPr>
          <a:xfrm>
            <a:off x="1" y="6318158"/>
            <a:ext cx="16659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Fonte: IBGE                           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00100"/>
            <a:ext cx="12192000" cy="547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227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453" y="6518213"/>
            <a:ext cx="12204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-2"/>
            <a:ext cx="12192000" cy="8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Ciclos das Vendas do Varejo Restrito: Efetivo x Projetado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Março 2007 – Setembro 2021 (% 12 Meses)            FIG. 9</a:t>
            </a:r>
          </a:p>
        </p:txBody>
      </p:sp>
      <p:sp>
        <p:nvSpPr>
          <p:cNvPr id="9" name="Retângulo 8"/>
          <p:cNvSpPr/>
          <p:nvPr/>
        </p:nvSpPr>
        <p:spPr>
          <a:xfrm>
            <a:off x="1" y="6318158"/>
            <a:ext cx="21833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Fonte: </a:t>
            </a:r>
            <a:r>
              <a:rPr lang="pt-BR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IEGV</a:t>
            </a: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pt-BR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ACSP</a:t>
            </a: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96AE6CE5-1544-449B-AE2A-AA9413CE8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939" y="811763"/>
            <a:ext cx="11402122" cy="550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7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453" y="6518213"/>
            <a:ext cx="12204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-2"/>
            <a:ext cx="12192000" cy="8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Variação Acumulada do PIB em 4 Trimestres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1º Trimestre 2014 – 4º Trimestre 2021 (%)            FIG. 10</a:t>
            </a:r>
          </a:p>
        </p:txBody>
      </p:sp>
      <p:sp>
        <p:nvSpPr>
          <p:cNvPr id="9" name="Retângulo 8"/>
          <p:cNvSpPr/>
          <p:nvPr/>
        </p:nvSpPr>
        <p:spPr>
          <a:xfrm>
            <a:off x="1" y="6318158"/>
            <a:ext cx="21833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Fonte: </a:t>
            </a:r>
            <a:r>
              <a:rPr lang="pt-BR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IEGV</a:t>
            </a: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pt-BR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ACSP</a:t>
            </a: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CE3D857D-0EBB-4096-A443-370C2A21A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375" y="1184988"/>
            <a:ext cx="11286866" cy="487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129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652101"/>
              </p:ext>
            </p:extLst>
          </p:nvPr>
        </p:nvGraphicFramePr>
        <p:xfrm>
          <a:off x="419100" y="304800"/>
          <a:ext cx="11391899" cy="635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Document" r:id="rId4" imgW="5413612" imgH="5137461" progId="Word.Document.12">
                  <p:embed/>
                </p:oleObj>
              </mc:Choice>
              <mc:Fallback>
                <p:oleObj name="Document" r:id="rId4" imgW="5413612" imgH="51374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9100" y="304800"/>
                        <a:ext cx="11391899" cy="635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4794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356575"/>
              </p:ext>
            </p:extLst>
          </p:nvPr>
        </p:nvGraphicFramePr>
        <p:xfrm>
          <a:off x="342900" y="292101"/>
          <a:ext cx="11442700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Document" r:id="rId4" imgW="5413612" imgH="3811990" progId="Word.Document.12">
                  <p:embed/>
                </p:oleObj>
              </mc:Choice>
              <mc:Fallback>
                <p:oleObj name="Document" r:id="rId4" imgW="5413612" imgH="38119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900" y="292101"/>
                        <a:ext cx="11442700" cy="624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988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290690"/>
              </p:ext>
            </p:extLst>
          </p:nvPr>
        </p:nvGraphicFramePr>
        <p:xfrm>
          <a:off x="342900" y="444500"/>
          <a:ext cx="11429999" cy="604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Document" r:id="rId4" imgW="5413612" imgH="2863680" progId="Word.Document.12">
                  <p:embed/>
                </p:oleObj>
              </mc:Choice>
              <mc:Fallback>
                <p:oleObj name="Document" r:id="rId4" imgW="5413612" imgH="28636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900" y="444500"/>
                        <a:ext cx="11429999" cy="604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6479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765458"/>
              </p:ext>
            </p:extLst>
          </p:nvPr>
        </p:nvGraphicFramePr>
        <p:xfrm>
          <a:off x="342900" y="342901"/>
          <a:ext cx="11493499" cy="628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2" name="Document" r:id="rId4" imgW="5413612" imgH="4181939" progId="Word.Document.12">
                  <p:embed/>
                </p:oleObj>
              </mc:Choice>
              <mc:Fallback>
                <p:oleObj name="Document" r:id="rId4" imgW="5413612" imgH="418193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900" y="342901"/>
                        <a:ext cx="11493499" cy="628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485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0960"/>
            <a:ext cx="12192000" cy="447040"/>
          </a:xfrm>
          <a:prstGeom prst="rect">
            <a:avLst/>
          </a:prstGeom>
        </p:spPr>
      </p:pic>
      <p:sp>
        <p:nvSpPr>
          <p:cNvPr id="9" name="CaixaDeTexto 4"/>
          <p:cNvSpPr txBox="1"/>
          <p:nvPr/>
        </p:nvSpPr>
        <p:spPr>
          <a:xfrm>
            <a:off x="2247900" y="4229579"/>
            <a:ext cx="787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Obrigado!</a:t>
            </a:r>
          </a:p>
          <a:p>
            <a:pPr algn="ctr"/>
            <a:r>
              <a:rPr lang="en-US" sz="3600" b="1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Instituto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Economia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Gastão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Vidigal</a:t>
            </a:r>
            <a:endParaRPr lang="en-US" sz="36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 descr="Brasã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7250" y="687333"/>
            <a:ext cx="2397499" cy="308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4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0326"/>
            <a:ext cx="12204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0" y="6384948"/>
            <a:ext cx="4872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Fonte: BANCO CENTRAL / Elaboração IEGV - ACSP</a:t>
            </a:r>
          </a:p>
        </p:txBody>
      </p:sp>
      <p:sp>
        <p:nvSpPr>
          <p:cNvPr id="13" name="Text Box 6547"/>
          <p:cNvSpPr txBox="1">
            <a:spLocks noChangeArrowheads="1"/>
          </p:cNvSpPr>
          <p:nvPr/>
        </p:nvSpPr>
        <p:spPr bwMode="auto">
          <a:xfrm>
            <a:off x="1" y="6073170"/>
            <a:ext cx="1219199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200" b="1" dirty="0">
                <a:latin typeface="+mn-lt"/>
                <a:cs typeface="Arial" panose="020B0604020202020204" pitchFamily="34" charset="0"/>
              </a:rPr>
              <a:t>Mai./21 -- Dívida Bruta do Governo  % PIB 84,5***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b="1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0" y="0"/>
            <a:ext cx="12192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Resultados das Contas do Setor Público  -   FIG. 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Fluxo dos Últimos 12 Meses – % do PIB -  Janeiro 2010 a Maio 2021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9278"/>
            <a:ext cx="12192000" cy="532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0326"/>
            <a:ext cx="12204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0" y="6384948"/>
            <a:ext cx="4872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Fonte: BANCO CENTRAL / Elaboração IEGV - ACSP</a:t>
            </a:r>
          </a:p>
        </p:txBody>
      </p:sp>
      <p:sp>
        <p:nvSpPr>
          <p:cNvPr id="13" name="Text Box 6547"/>
          <p:cNvSpPr txBox="1">
            <a:spLocks noChangeArrowheads="1"/>
          </p:cNvSpPr>
          <p:nvPr/>
        </p:nvSpPr>
        <p:spPr bwMode="auto">
          <a:xfrm>
            <a:off x="1" y="6073170"/>
            <a:ext cx="1219199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200" b="1" dirty="0">
                <a:latin typeface="+mn-lt"/>
                <a:cs typeface="Arial" panose="020B0604020202020204" pitchFamily="34" charset="0"/>
              </a:rPr>
              <a:t>Mai./21 -- Dívida Bruta do Governo  % PIB 84,5***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b="1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0" y="0"/>
            <a:ext cx="12192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Resultados das Contas do Setor Público  -   FIG. 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Fluxo dos Últimos 12 Meses – % do PIB -  Janeiro 2010 a Maio 2021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9278"/>
            <a:ext cx="12192000" cy="532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9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0326"/>
            <a:ext cx="12204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1219199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Balança Comercial  Acumulado  –  US$ Mi</a:t>
            </a:r>
            <a:b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</a:b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Janeiro 2010 – </a:t>
            </a: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Junho</a:t>
            </a: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2021  -  FIG. 2</a:t>
            </a:r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0" y="6334125"/>
            <a:ext cx="1560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Fonte: SECEX</a:t>
            </a:r>
          </a:p>
        </p:txBody>
      </p:sp>
      <p:sp>
        <p:nvSpPr>
          <p:cNvPr id="12" name="Text Box 6547"/>
          <p:cNvSpPr txBox="1">
            <a:spLocks noChangeArrowheads="1"/>
          </p:cNvSpPr>
          <p:nvPr/>
        </p:nvSpPr>
        <p:spPr bwMode="auto">
          <a:xfrm>
            <a:off x="212943" y="5934015"/>
            <a:ext cx="119790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Jun./21 - C/C: -1,27 / IDP: 3,02</a:t>
            </a:r>
            <a:endParaRPr lang="pt-BR" alt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6463"/>
            <a:ext cx="12191999" cy="502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27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0326"/>
            <a:ext cx="12204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" y="0"/>
            <a:ext cx="1219199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Preços  -  Variação  % em 12M       FIG. 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Janeiro 2010 – Julho 2021</a:t>
            </a: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0" y="6289154"/>
            <a:ext cx="45986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Fonte: IBGE – BC  / Elaboração IEGV/ACSP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2000"/>
            <a:ext cx="12192000" cy="552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56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12204700" cy="533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0" y="6272213"/>
            <a:ext cx="26971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Fonte: BANCO CENTRAL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12191999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Operações de Crédito do Sistema Financeiro </a:t>
            </a:r>
            <a:b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</a:b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                    Variação % em 12M         FIG. 4</a:t>
            </a:r>
          </a:p>
        </p:txBody>
      </p:sp>
      <p:sp>
        <p:nvSpPr>
          <p:cNvPr id="9" name="Text Box 6547"/>
          <p:cNvSpPr txBox="1">
            <a:spLocks noChangeArrowheads="1"/>
          </p:cNvSpPr>
          <p:nvPr/>
        </p:nvSpPr>
        <p:spPr bwMode="auto">
          <a:xfrm>
            <a:off x="-3" y="5887493"/>
            <a:ext cx="1219200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3200" b="1" dirty="0">
                <a:latin typeface="+mn-lt"/>
                <a:cs typeface="Arial" panose="020B0604020202020204" pitchFamily="34" charset="0"/>
              </a:rPr>
              <a:t>Jun./Jun.: Veículos +11,9 ; Imóveis +13,8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3200" b="1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32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852487"/>
            <a:ext cx="12192001" cy="503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7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0326"/>
            <a:ext cx="12204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1219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Massa de Rendimentos PNAD </a:t>
            </a:r>
            <a:b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</a:b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FIG. </a:t>
            </a: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4" name="Text Box 53"/>
          <p:cNvSpPr txBox="1">
            <a:spLocks noChangeArrowheads="1"/>
          </p:cNvSpPr>
          <p:nvPr/>
        </p:nvSpPr>
        <p:spPr bwMode="auto">
          <a:xfrm>
            <a:off x="0" y="6321425"/>
            <a:ext cx="46771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Fonte: IBGE  /  IEGV  -  ACSP                           </a:t>
            </a:r>
          </a:p>
        </p:txBody>
      </p:sp>
      <p:sp>
        <p:nvSpPr>
          <p:cNvPr id="8" name="Retângulo 7"/>
          <p:cNvSpPr/>
          <p:nvPr/>
        </p:nvSpPr>
        <p:spPr>
          <a:xfrm>
            <a:off x="1089765" y="5962998"/>
            <a:ext cx="106471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Desemprego = Abr./21: 14,8%  /  Abr./20: 12,6%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200"/>
            <a:ext cx="12192000" cy="512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58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0326"/>
            <a:ext cx="12204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Rectangle 4063"/>
          <p:cNvSpPr>
            <a:spLocks noChangeArrowheads="1"/>
          </p:cNvSpPr>
          <p:nvPr/>
        </p:nvSpPr>
        <p:spPr bwMode="auto">
          <a:xfrm>
            <a:off x="0" y="0"/>
            <a:ext cx="12192000" cy="851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INC – Índice Nacional de Confiança X ICEI – Índice de Confiança do Empresário Industrial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FIG. 6</a:t>
            </a:r>
            <a:b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0" y="6330683"/>
            <a:ext cx="34131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Fonte: CNI  /  IPSOS  -  ACSP                          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1200"/>
            <a:ext cx="12191999" cy="569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8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0326"/>
            <a:ext cx="12204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AutoShape 2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0" name="AutoShape 4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https://upload.wikimedia.org/wikipedia/commons/2/2f/Objetivos_o_met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6257925"/>
            <a:ext cx="1765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Fonte: IBGE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0" y="-114300"/>
            <a:ext cx="12192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Indústria </a:t>
            </a:r>
            <a:r>
              <a:rPr lang="pt-BR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Últ</a:t>
            </a: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./12M Ant. X Vendas  Reais </a:t>
            </a:r>
            <a:r>
              <a:rPr lang="pt-BR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Últ</a:t>
            </a: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./12M Ant.  FIG. 7</a:t>
            </a:r>
          </a:p>
        </p:txBody>
      </p:sp>
      <p:sp>
        <p:nvSpPr>
          <p:cNvPr id="6" name="Retângulo 5"/>
          <p:cNvSpPr/>
          <p:nvPr/>
        </p:nvSpPr>
        <p:spPr>
          <a:xfrm>
            <a:off x="-1" y="5948557"/>
            <a:ext cx="12191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Mai. 21/20: Indústria +24,0%; BK +76,7% // Mai. 21/20: Vendas 16,0%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706"/>
            <a:ext cx="12191998" cy="547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41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spcFirstLastPara="0" vert="horz" wrap="square" lIns="45279" tIns="307254" rIns="45279" bIns="45279" numCol="1" spcCol="1270" anchor="t" anchorCtr="0">
        <a:noAutofit/>
      </a:bodyPr>
      <a:lstStyle>
        <a:defPPr marL="57150" indent="-57150" algn="l" defTabSz="400050">
          <a:lnSpc>
            <a:spcPct val="90000"/>
          </a:lnSpc>
          <a:spcBef>
            <a:spcPct val="0"/>
          </a:spcBef>
          <a:spcAft>
            <a:spcPct val="15000"/>
          </a:spcAft>
          <a:buChar char="••"/>
          <a:defRPr sz="900" kern="1200" dirty="0" smtClean="0"/>
        </a:defPPr>
      </a:lstStyle>
      <a:style>
        <a:lnRef idx="2">
          <a:schemeClr val="accent2">
            <a:hueOff val="0"/>
            <a:satOff val="0"/>
            <a:lumOff val="0"/>
            <a:alphaOff val="0"/>
          </a:schemeClr>
        </a:lnRef>
        <a:fillRef idx="1">
          <a:schemeClr val="lt1">
            <a:alpha val="90000"/>
            <a:hueOff val="0"/>
            <a:satOff val="0"/>
            <a:lumOff val="0"/>
            <a:alphaOff val="0"/>
          </a:schemeClr>
        </a:fillRef>
        <a:effectRef idx="0">
          <a:schemeClr val="lt1">
            <a:alpha val="90000"/>
            <a:hueOff val="0"/>
            <a:satOff val="0"/>
            <a:lumOff val="0"/>
            <a:alphaOff val="0"/>
          </a:schemeClr>
        </a:effectRef>
        <a:fontRef idx="minor">
          <a:schemeClr val="dk1">
            <a:hueOff val="0"/>
            <a:satOff val="0"/>
            <a:lumOff val="0"/>
            <a:alphaOff val="0"/>
          </a:schemeClr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30854</TotalTime>
  <Words>365</Words>
  <Application>Microsoft Office PowerPoint</Application>
  <PresentationFormat>Widescreen</PresentationFormat>
  <Paragraphs>44</Paragraphs>
  <Slides>17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Tema do Office</vt:lpstr>
      <vt:lpstr>Document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Simair Cordeiro Emidio</dc:creator>
  <cp:lastModifiedBy>Celia Regina da Silva</cp:lastModifiedBy>
  <cp:revision>1049</cp:revision>
  <cp:lastPrinted>2020-03-19T19:09:25Z</cp:lastPrinted>
  <dcterms:created xsi:type="dcterms:W3CDTF">2015-05-29T20:23:12Z</dcterms:created>
  <dcterms:modified xsi:type="dcterms:W3CDTF">2021-07-29T16:57:15Z</dcterms:modified>
</cp:coreProperties>
</file>